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487" r:id="rId2"/>
    <p:sldId id="488" r:id="rId3"/>
    <p:sldId id="489" r:id="rId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33CC33"/>
    <a:srgbClr val="FF3300"/>
    <a:srgbClr val="EAEAEA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29" autoAdjust="0"/>
    <p:restoredTop sz="99819" autoAdjust="0"/>
  </p:normalViewPr>
  <p:slideViewPr>
    <p:cSldViewPr>
      <p:cViewPr varScale="1">
        <p:scale>
          <a:sx n="71" d="100"/>
          <a:sy n="71" d="100"/>
        </p:scale>
        <p:origin x="116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nieszka Gehringer" userId="7e49eac8-b1ea-4629-84f2-f88c80132fe0" providerId="ADAL" clId="{4C60D4F2-118A-43E6-9E22-FCD6600BF2A6}"/>
    <pc:docChg chg="modSld">
      <pc:chgData name="Agnieszka Gehringer" userId="7e49eac8-b1ea-4629-84f2-f88c80132fe0" providerId="ADAL" clId="{4C60D4F2-118A-43E6-9E22-FCD6600BF2A6}" dt="2023-02-19T13:43:30.625" v="5" actId="6549"/>
      <pc:docMkLst>
        <pc:docMk/>
      </pc:docMkLst>
      <pc:sldChg chg="modSp mod">
        <pc:chgData name="Agnieszka Gehringer" userId="7e49eac8-b1ea-4629-84f2-f88c80132fe0" providerId="ADAL" clId="{4C60D4F2-118A-43E6-9E22-FCD6600BF2A6}" dt="2023-02-19T13:43:30.625" v="5" actId="6549"/>
        <pc:sldMkLst>
          <pc:docMk/>
          <pc:sldMk cId="0" sldId="488"/>
        </pc:sldMkLst>
        <pc:spChg chg="mod">
          <ac:chgData name="Agnieszka Gehringer" userId="7e49eac8-b1ea-4629-84f2-f88c80132fe0" providerId="ADAL" clId="{4C60D4F2-118A-43E6-9E22-FCD6600BF2A6}" dt="2023-02-19T13:43:30.625" v="5" actId="6549"/>
          <ac:spMkLst>
            <pc:docMk/>
            <pc:sldMk cId="0" sldId="488"/>
            <ac:spMk id="33288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A9621204-FC66-4637-822C-653685C2AF2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934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051BAD-E9DB-4441-B846-000CCC9145A0}" type="slidenum">
              <a:rPr lang="de-DE"/>
              <a:pPr/>
              <a:t>1</a:t>
            </a:fld>
            <a:endParaRPr lang="de-DE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E2BC6-5A55-41E0-8368-CEEA16BA8436}" type="slidenum">
              <a:rPr lang="de-DE"/>
              <a:pPr/>
              <a:t>2</a:t>
            </a:fld>
            <a:endParaRPr lang="de-DE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F001D-77EB-42B6-97A9-57E0F1E28829}" type="slidenum">
              <a:rPr lang="de-DE"/>
              <a:pPr/>
              <a:t>3</a:t>
            </a:fld>
            <a:endParaRPr lang="de-DE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54E78-8466-4D35-A05C-44E2077B70F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12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65182-4A27-4D7F-B246-916D8BA233E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93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3E73C-4024-4D61-9E18-B2CEDE7F83A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537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F52F240-DDD0-4F98-929C-9F0BE3FA8AF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01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1056C-75C6-467B-BE77-6FBA5DA4670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855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3D76A-BD39-4F04-9C83-E0A1F48BF5D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33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FF7F5-1C6B-4C26-9C72-B4F149E9918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94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4E7B5-777D-45E7-BB8F-E50854A79FA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98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15B9F-5B42-4C86-8DF6-23F0254A0F4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5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D7DA6-2259-4868-B4EB-19A6853745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07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90ABF-A452-4DEC-A2F2-E59A124C79B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14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51E78-B408-4006-AB19-8DB12E0FA90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464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B5F40B87-2F76-413B-9750-0B219A54D29E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9" name="Line 3"/>
          <p:cNvSpPr>
            <a:spLocks noChangeShapeType="1"/>
          </p:cNvSpPr>
          <p:nvPr/>
        </p:nvSpPr>
        <p:spPr bwMode="auto">
          <a:xfrm>
            <a:off x="2124075" y="765175"/>
            <a:ext cx="0" cy="215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780" name="Line 4"/>
          <p:cNvSpPr>
            <a:spLocks noChangeShapeType="1"/>
          </p:cNvSpPr>
          <p:nvPr/>
        </p:nvSpPr>
        <p:spPr bwMode="auto">
          <a:xfrm>
            <a:off x="2124075" y="2924175"/>
            <a:ext cx="3240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781" name="Line 5"/>
          <p:cNvSpPr>
            <a:spLocks noChangeShapeType="1"/>
          </p:cNvSpPr>
          <p:nvPr/>
        </p:nvSpPr>
        <p:spPr bwMode="auto">
          <a:xfrm>
            <a:off x="2112165" y="1590675"/>
            <a:ext cx="2736850" cy="13319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782" name="Text Box 6"/>
          <p:cNvSpPr txBox="1">
            <a:spLocks noChangeArrowheads="1"/>
          </p:cNvSpPr>
          <p:nvPr/>
        </p:nvSpPr>
        <p:spPr bwMode="auto">
          <a:xfrm>
            <a:off x="1763713" y="22066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2</a:t>
            </a:r>
          </a:p>
        </p:txBody>
      </p:sp>
      <p:sp>
        <p:nvSpPr>
          <p:cNvPr id="331783" name="Text Box 7"/>
          <p:cNvSpPr txBox="1">
            <a:spLocks noChangeArrowheads="1"/>
          </p:cNvSpPr>
          <p:nvPr/>
        </p:nvSpPr>
        <p:spPr bwMode="auto">
          <a:xfrm>
            <a:off x="1763713" y="17018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4</a:t>
            </a:r>
          </a:p>
        </p:txBody>
      </p:sp>
      <p:sp>
        <p:nvSpPr>
          <p:cNvPr id="331784" name="Text Box 8"/>
          <p:cNvSpPr txBox="1">
            <a:spLocks noChangeArrowheads="1"/>
          </p:cNvSpPr>
          <p:nvPr/>
        </p:nvSpPr>
        <p:spPr bwMode="auto">
          <a:xfrm>
            <a:off x="1763713" y="11969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6</a:t>
            </a:r>
          </a:p>
        </p:txBody>
      </p:sp>
      <p:sp>
        <p:nvSpPr>
          <p:cNvPr id="331785" name="Text Box 9"/>
          <p:cNvSpPr txBox="1">
            <a:spLocks noChangeArrowheads="1"/>
          </p:cNvSpPr>
          <p:nvPr/>
        </p:nvSpPr>
        <p:spPr bwMode="auto">
          <a:xfrm>
            <a:off x="1763713" y="6937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8</a:t>
            </a:r>
          </a:p>
        </p:txBody>
      </p:sp>
      <p:sp>
        <p:nvSpPr>
          <p:cNvPr id="331787" name="Text Box 11"/>
          <p:cNvSpPr txBox="1">
            <a:spLocks noChangeArrowheads="1"/>
          </p:cNvSpPr>
          <p:nvPr/>
        </p:nvSpPr>
        <p:spPr bwMode="auto">
          <a:xfrm>
            <a:off x="395288" y="692150"/>
            <a:ext cx="100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Realzins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>
            <a:off x="5364088" y="2708920"/>
            <a:ext cx="93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Y (BIP)</a:t>
            </a:r>
          </a:p>
        </p:txBody>
      </p:sp>
      <p:sp>
        <p:nvSpPr>
          <p:cNvPr id="331789" name="Text Box 13"/>
          <p:cNvSpPr txBox="1">
            <a:spLocks noChangeArrowheads="1"/>
          </p:cNvSpPr>
          <p:nvPr/>
        </p:nvSpPr>
        <p:spPr bwMode="auto">
          <a:xfrm>
            <a:off x="5219700" y="6237288"/>
            <a:ext cx="93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Y (BIP)</a:t>
            </a:r>
          </a:p>
        </p:txBody>
      </p:sp>
      <p:sp>
        <p:nvSpPr>
          <p:cNvPr id="331798" name="Text Box 22"/>
          <p:cNvSpPr txBox="1">
            <a:spLocks noChangeArrowheads="1"/>
          </p:cNvSpPr>
          <p:nvPr/>
        </p:nvSpPr>
        <p:spPr bwMode="auto">
          <a:xfrm>
            <a:off x="179388" y="335915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Inflationsrate</a:t>
            </a:r>
          </a:p>
        </p:txBody>
      </p:sp>
      <p:sp>
        <p:nvSpPr>
          <p:cNvPr id="331799" name="Line 23"/>
          <p:cNvSpPr>
            <a:spLocks noChangeShapeType="1"/>
          </p:cNvSpPr>
          <p:nvPr/>
        </p:nvSpPr>
        <p:spPr bwMode="auto">
          <a:xfrm flipV="1">
            <a:off x="2771775" y="4292600"/>
            <a:ext cx="2160588" cy="2160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00" name="Text Box 24"/>
          <p:cNvSpPr txBox="1">
            <a:spLocks noChangeArrowheads="1"/>
          </p:cNvSpPr>
          <p:nvPr/>
        </p:nvSpPr>
        <p:spPr bwMode="auto">
          <a:xfrm>
            <a:off x="1692275" y="37179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5</a:t>
            </a:r>
          </a:p>
        </p:txBody>
      </p:sp>
      <p:sp>
        <p:nvSpPr>
          <p:cNvPr id="331801" name="Text Box 25"/>
          <p:cNvSpPr txBox="1">
            <a:spLocks noChangeArrowheads="1"/>
          </p:cNvSpPr>
          <p:nvPr/>
        </p:nvSpPr>
        <p:spPr bwMode="auto">
          <a:xfrm>
            <a:off x="1692275" y="422275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4</a:t>
            </a:r>
          </a:p>
        </p:txBody>
      </p:sp>
      <p:sp>
        <p:nvSpPr>
          <p:cNvPr id="331802" name="Text Box 26"/>
          <p:cNvSpPr txBox="1">
            <a:spLocks noChangeArrowheads="1"/>
          </p:cNvSpPr>
          <p:nvPr/>
        </p:nvSpPr>
        <p:spPr bwMode="auto">
          <a:xfrm>
            <a:off x="1692275" y="4724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3</a:t>
            </a:r>
          </a:p>
        </p:txBody>
      </p:sp>
      <p:sp>
        <p:nvSpPr>
          <p:cNvPr id="331803" name="Text Box 27"/>
          <p:cNvSpPr txBox="1">
            <a:spLocks noChangeArrowheads="1"/>
          </p:cNvSpPr>
          <p:nvPr/>
        </p:nvSpPr>
        <p:spPr bwMode="auto">
          <a:xfrm>
            <a:off x="1692275" y="51577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2</a:t>
            </a:r>
          </a:p>
        </p:txBody>
      </p:sp>
      <p:sp>
        <p:nvSpPr>
          <p:cNvPr id="331804" name="Text Box 28"/>
          <p:cNvSpPr txBox="1">
            <a:spLocks noChangeArrowheads="1"/>
          </p:cNvSpPr>
          <p:nvPr/>
        </p:nvSpPr>
        <p:spPr bwMode="auto">
          <a:xfrm>
            <a:off x="1692275" y="56626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1</a:t>
            </a:r>
          </a:p>
        </p:txBody>
      </p:sp>
      <p:sp>
        <p:nvSpPr>
          <p:cNvPr id="331805" name="Line 29"/>
          <p:cNvSpPr>
            <a:spLocks noChangeShapeType="1"/>
          </p:cNvSpPr>
          <p:nvPr/>
        </p:nvSpPr>
        <p:spPr bwMode="auto">
          <a:xfrm>
            <a:off x="2052638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06" name="Line 30"/>
          <p:cNvSpPr>
            <a:spLocks noChangeShapeType="1"/>
          </p:cNvSpPr>
          <p:nvPr/>
        </p:nvSpPr>
        <p:spPr bwMode="auto">
          <a:xfrm>
            <a:off x="2124075" y="3500438"/>
            <a:ext cx="0" cy="2952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07" name="Line 31"/>
          <p:cNvSpPr>
            <a:spLocks noChangeShapeType="1"/>
          </p:cNvSpPr>
          <p:nvPr/>
        </p:nvSpPr>
        <p:spPr bwMode="auto">
          <a:xfrm>
            <a:off x="2124075" y="6453188"/>
            <a:ext cx="3095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08" name="Line 32"/>
          <p:cNvSpPr>
            <a:spLocks noChangeShapeType="1"/>
          </p:cNvSpPr>
          <p:nvPr/>
        </p:nvSpPr>
        <p:spPr bwMode="auto">
          <a:xfrm>
            <a:off x="2052638" y="43656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09" name="Line 33"/>
          <p:cNvSpPr>
            <a:spLocks noChangeShapeType="1"/>
          </p:cNvSpPr>
          <p:nvPr/>
        </p:nvSpPr>
        <p:spPr bwMode="auto">
          <a:xfrm>
            <a:off x="2052638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10" name="Line 34"/>
          <p:cNvSpPr>
            <a:spLocks noChangeShapeType="1"/>
          </p:cNvSpPr>
          <p:nvPr/>
        </p:nvSpPr>
        <p:spPr bwMode="auto">
          <a:xfrm>
            <a:off x="2052638" y="58769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11" name="Text Box 35"/>
          <p:cNvSpPr txBox="1">
            <a:spLocks noChangeArrowheads="1"/>
          </p:cNvSpPr>
          <p:nvPr/>
        </p:nvSpPr>
        <p:spPr bwMode="auto">
          <a:xfrm>
            <a:off x="2411413" y="6492875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2500</a:t>
            </a:r>
          </a:p>
        </p:txBody>
      </p:sp>
      <p:sp>
        <p:nvSpPr>
          <p:cNvPr id="331814" name="Text Box 38"/>
          <p:cNvSpPr txBox="1">
            <a:spLocks noChangeArrowheads="1"/>
          </p:cNvSpPr>
          <p:nvPr/>
        </p:nvSpPr>
        <p:spPr bwMode="auto">
          <a:xfrm>
            <a:off x="3563888" y="6492875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3000</a:t>
            </a:r>
          </a:p>
        </p:txBody>
      </p:sp>
      <p:sp>
        <p:nvSpPr>
          <p:cNvPr id="331819" name="Line 43"/>
          <p:cNvSpPr>
            <a:spLocks noChangeShapeType="1"/>
          </p:cNvSpPr>
          <p:nvPr/>
        </p:nvSpPr>
        <p:spPr bwMode="auto">
          <a:xfrm>
            <a:off x="2124075" y="2420938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20" name="Line 44"/>
          <p:cNvSpPr>
            <a:spLocks noChangeShapeType="1"/>
          </p:cNvSpPr>
          <p:nvPr/>
        </p:nvSpPr>
        <p:spPr bwMode="auto">
          <a:xfrm>
            <a:off x="3851275" y="2420938"/>
            <a:ext cx="0" cy="2952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21" name="Line 45"/>
          <p:cNvSpPr>
            <a:spLocks noChangeShapeType="1"/>
          </p:cNvSpPr>
          <p:nvPr/>
        </p:nvSpPr>
        <p:spPr bwMode="auto">
          <a:xfrm>
            <a:off x="2124075" y="5373688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22" name="Text Box 46"/>
          <p:cNvSpPr txBox="1">
            <a:spLocks noChangeArrowheads="1"/>
          </p:cNvSpPr>
          <p:nvPr/>
        </p:nvSpPr>
        <p:spPr bwMode="auto">
          <a:xfrm>
            <a:off x="5076825" y="1196975"/>
            <a:ext cx="3587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0">
                <a:latin typeface="Times New Roman" pitchFamily="18" charset="0"/>
              </a:rPr>
              <a:t>Die gesamtwirtschaftliche Nachfrage</a:t>
            </a:r>
          </a:p>
          <a:p>
            <a:r>
              <a:rPr lang="de-DE" b="0">
                <a:latin typeface="Times New Roman" pitchFamily="18" charset="0"/>
              </a:rPr>
              <a:t>ist negativ vom Realzins abhängig. </a:t>
            </a:r>
          </a:p>
        </p:txBody>
      </p:sp>
      <p:sp>
        <p:nvSpPr>
          <p:cNvPr id="331823" name="Text Box 47"/>
          <p:cNvSpPr txBox="1">
            <a:spLocks noChangeArrowheads="1"/>
          </p:cNvSpPr>
          <p:nvPr/>
        </p:nvSpPr>
        <p:spPr bwMode="auto">
          <a:xfrm>
            <a:off x="5148263" y="4149725"/>
            <a:ext cx="328808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0" dirty="0">
                <a:latin typeface="Times New Roman" pitchFamily="18" charset="0"/>
              </a:rPr>
              <a:t>Angebotskurve (Phillips-Kurve): </a:t>
            </a:r>
          </a:p>
          <a:p>
            <a:r>
              <a:rPr lang="de-DE" b="0" dirty="0">
                <a:latin typeface="Times New Roman" pitchFamily="18" charset="0"/>
              </a:rPr>
              <a:t>Je höher das BIP, </a:t>
            </a:r>
          </a:p>
          <a:p>
            <a:r>
              <a:rPr lang="de-DE" b="0" dirty="0">
                <a:latin typeface="Times New Roman" pitchFamily="18" charset="0"/>
              </a:rPr>
              <a:t>desto höher die Inflationsrate</a:t>
            </a:r>
          </a:p>
        </p:txBody>
      </p:sp>
      <p:sp>
        <p:nvSpPr>
          <p:cNvPr id="331826" name="Line 50"/>
          <p:cNvSpPr>
            <a:spLocks noChangeShapeType="1"/>
          </p:cNvSpPr>
          <p:nvPr/>
        </p:nvSpPr>
        <p:spPr bwMode="auto">
          <a:xfrm>
            <a:off x="2052638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27" name="Line 51"/>
          <p:cNvSpPr>
            <a:spLocks noChangeShapeType="1"/>
          </p:cNvSpPr>
          <p:nvPr/>
        </p:nvSpPr>
        <p:spPr bwMode="auto">
          <a:xfrm>
            <a:off x="2052638" y="14128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28" name="Line 52"/>
          <p:cNvSpPr>
            <a:spLocks noChangeShapeType="1"/>
          </p:cNvSpPr>
          <p:nvPr/>
        </p:nvSpPr>
        <p:spPr bwMode="auto">
          <a:xfrm>
            <a:off x="2052638" y="19161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36" name="Line 60"/>
          <p:cNvSpPr>
            <a:spLocks noChangeShapeType="1"/>
          </p:cNvSpPr>
          <p:nvPr/>
        </p:nvSpPr>
        <p:spPr bwMode="auto">
          <a:xfrm>
            <a:off x="2124075" y="386080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37" name="Line 61"/>
          <p:cNvSpPr>
            <a:spLocks noChangeShapeType="1"/>
          </p:cNvSpPr>
          <p:nvPr/>
        </p:nvSpPr>
        <p:spPr bwMode="auto">
          <a:xfrm>
            <a:off x="2195513" y="436562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40" name="Line 64"/>
          <p:cNvSpPr>
            <a:spLocks noChangeShapeType="1"/>
          </p:cNvSpPr>
          <p:nvPr/>
        </p:nvSpPr>
        <p:spPr bwMode="auto">
          <a:xfrm>
            <a:off x="3851275" y="537368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41" name="Line 65"/>
          <p:cNvSpPr>
            <a:spLocks noChangeShapeType="1"/>
          </p:cNvSpPr>
          <p:nvPr/>
        </p:nvSpPr>
        <p:spPr bwMode="auto">
          <a:xfrm>
            <a:off x="2124075" y="4868863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43" name="Line 67"/>
          <p:cNvSpPr>
            <a:spLocks noChangeShapeType="1"/>
          </p:cNvSpPr>
          <p:nvPr/>
        </p:nvSpPr>
        <p:spPr bwMode="auto">
          <a:xfrm>
            <a:off x="2124075" y="5876925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46" name="Line 70"/>
          <p:cNvSpPr>
            <a:spLocks noChangeShapeType="1"/>
          </p:cNvSpPr>
          <p:nvPr/>
        </p:nvSpPr>
        <p:spPr bwMode="auto">
          <a:xfrm>
            <a:off x="2124075" y="90805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47" name="Line 71"/>
          <p:cNvSpPr>
            <a:spLocks noChangeShapeType="1"/>
          </p:cNvSpPr>
          <p:nvPr/>
        </p:nvSpPr>
        <p:spPr bwMode="auto">
          <a:xfrm>
            <a:off x="2195513" y="141287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48" name="Line 72"/>
          <p:cNvSpPr>
            <a:spLocks noChangeShapeType="1"/>
          </p:cNvSpPr>
          <p:nvPr/>
        </p:nvSpPr>
        <p:spPr bwMode="auto">
          <a:xfrm>
            <a:off x="2195513" y="1916113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54" name="Line 78"/>
          <p:cNvSpPr>
            <a:spLocks noChangeShapeType="1"/>
          </p:cNvSpPr>
          <p:nvPr/>
        </p:nvSpPr>
        <p:spPr bwMode="auto">
          <a:xfrm>
            <a:off x="3851275" y="836613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55" name="Line 79"/>
          <p:cNvSpPr>
            <a:spLocks noChangeShapeType="1"/>
          </p:cNvSpPr>
          <p:nvPr/>
        </p:nvSpPr>
        <p:spPr bwMode="auto">
          <a:xfrm>
            <a:off x="2051050" y="2420938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56" name="Line 80"/>
          <p:cNvSpPr>
            <a:spLocks noChangeShapeType="1"/>
          </p:cNvSpPr>
          <p:nvPr/>
        </p:nvSpPr>
        <p:spPr bwMode="auto">
          <a:xfrm>
            <a:off x="2051050" y="5373688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1858" name="Text Box 82"/>
          <p:cNvSpPr txBox="1">
            <a:spLocks noChangeArrowheads="1"/>
          </p:cNvSpPr>
          <p:nvPr/>
        </p:nvSpPr>
        <p:spPr bwMode="auto">
          <a:xfrm>
            <a:off x="250825" y="188913"/>
            <a:ext cx="864235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Times New Roman" pitchFamily="18" charset="0"/>
              </a:rPr>
              <a:t>Realzins als Einflussgröße der aggregierten Nachfrage</a:t>
            </a:r>
          </a:p>
        </p:txBody>
      </p:sp>
      <p:sp>
        <p:nvSpPr>
          <p:cNvPr id="68" name="Line 44">
            <a:extLst>
              <a:ext uri="{FF2B5EF4-FFF2-40B4-BE49-F238E27FC236}">
                <a16:creationId xmlns:a16="http://schemas.microsoft.com/office/drawing/2014/main" id="{1BC3564C-135D-41E8-AD82-EC1CF4FCC63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800" y="1916832"/>
            <a:ext cx="0" cy="450000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de-DE" dirty="0">
              <a:highlight>
                <a:srgbClr val="00FFFF"/>
              </a:highlight>
            </a:endParaRPr>
          </a:p>
        </p:txBody>
      </p:sp>
      <p:sp>
        <p:nvSpPr>
          <p:cNvPr id="69" name="Text Box 28">
            <a:extLst>
              <a:ext uri="{FF2B5EF4-FFF2-40B4-BE49-F238E27FC236}">
                <a16:creationId xmlns:a16="http://schemas.microsoft.com/office/drawing/2014/main" id="{D1503003-AD30-4C59-831E-CE42102D2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1262" y="6237312"/>
            <a:ext cx="300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0</a:t>
            </a:r>
          </a:p>
        </p:txBody>
      </p:sp>
      <p:sp>
        <p:nvSpPr>
          <p:cNvPr id="70" name="Text Box 28">
            <a:extLst>
              <a:ext uri="{FF2B5EF4-FFF2-40B4-BE49-F238E27FC236}">
                <a16:creationId xmlns:a16="http://schemas.microsoft.com/office/drawing/2014/main" id="{5A09EC6F-8E84-4BFC-AB47-41A8D56A9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2708920"/>
            <a:ext cx="300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0</a:t>
            </a:r>
          </a:p>
        </p:txBody>
      </p:sp>
      <p:sp>
        <p:nvSpPr>
          <p:cNvPr id="71" name="Line 79">
            <a:extLst>
              <a:ext uri="{FF2B5EF4-FFF2-40B4-BE49-F238E27FC236}">
                <a16:creationId xmlns:a16="http://schemas.microsoft.com/office/drawing/2014/main" id="{70414957-9E01-4659-A469-864BB9BB797C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3728" y="1916832"/>
            <a:ext cx="648000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2" name="Line 79">
            <a:extLst>
              <a:ext uri="{FF2B5EF4-FFF2-40B4-BE49-F238E27FC236}">
                <a16:creationId xmlns:a16="http://schemas.microsoft.com/office/drawing/2014/main" id="{3D6CFD2C-4B4E-4ECB-B7DF-EF06FB197ED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3728" y="6453336"/>
            <a:ext cx="648000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3" name="Line 4">
            <a:extLst>
              <a:ext uri="{FF2B5EF4-FFF2-40B4-BE49-F238E27FC236}">
                <a16:creationId xmlns:a16="http://schemas.microsoft.com/office/drawing/2014/main" id="{0D766D7E-2A5B-4745-87E1-D533E73AAA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6360" y="3076575"/>
            <a:ext cx="111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335A00-E11A-47F6-98E7-E8C94FBC7D87}"/>
              </a:ext>
            </a:extLst>
          </p:cNvPr>
          <p:cNvSpPr txBox="1"/>
          <p:nvPr/>
        </p:nvSpPr>
        <p:spPr>
          <a:xfrm>
            <a:off x="4114800" y="302110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Line 2"/>
          <p:cNvSpPr>
            <a:spLocks noChangeShapeType="1"/>
          </p:cNvSpPr>
          <p:nvPr/>
        </p:nvSpPr>
        <p:spPr bwMode="auto">
          <a:xfrm>
            <a:off x="2124075" y="765175"/>
            <a:ext cx="0" cy="215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03" name="Line 3"/>
          <p:cNvSpPr>
            <a:spLocks noChangeShapeType="1"/>
          </p:cNvSpPr>
          <p:nvPr/>
        </p:nvSpPr>
        <p:spPr bwMode="auto">
          <a:xfrm>
            <a:off x="2124075" y="2924175"/>
            <a:ext cx="3240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05" name="Text Box 5"/>
          <p:cNvSpPr txBox="1">
            <a:spLocks noChangeArrowheads="1"/>
          </p:cNvSpPr>
          <p:nvPr/>
        </p:nvSpPr>
        <p:spPr bwMode="auto">
          <a:xfrm>
            <a:off x="1763713" y="22066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2</a:t>
            </a:r>
          </a:p>
        </p:txBody>
      </p:sp>
      <p:sp>
        <p:nvSpPr>
          <p:cNvPr id="332806" name="Text Box 6"/>
          <p:cNvSpPr txBox="1">
            <a:spLocks noChangeArrowheads="1"/>
          </p:cNvSpPr>
          <p:nvPr/>
        </p:nvSpPr>
        <p:spPr bwMode="auto">
          <a:xfrm>
            <a:off x="1763713" y="17018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4</a:t>
            </a:r>
          </a:p>
        </p:txBody>
      </p:sp>
      <p:sp>
        <p:nvSpPr>
          <p:cNvPr id="332807" name="Text Box 7"/>
          <p:cNvSpPr txBox="1">
            <a:spLocks noChangeArrowheads="1"/>
          </p:cNvSpPr>
          <p:nvPr/>
        </p:nvSpPr>
        <p:spPr bwMode="auto">
          <a:xfrm>
            <a:off x="1763713" y="11969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6</a:t>
            </a:r>
          </a:p>
        </p:txBody>
      </p:sp>
      <p:sp>
        <p:nvSpPr>
          <p:cNvPr id="332808" name="Text Box 8"/>
          <p:cNvSpPr txBox="1">
            <a:spLocks noChangeArrowheads="1"/>
          </p:cNvSpPr>
          <p:nvPr/>
        </p:nvSpPr>
        <p:spPr bwMode="auto">
          <a:xfrm>
            <a:off x="1763713" y="6937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8</a:t>
            </a:r>
          </a:p>
        </p:txBody>
      </p:sp>
      <p:sp>
        <p:nvSpPr>
          <p:cNvPr id="332810" name="Text Box 10"/>
          <p:cNvSpPr txBox="1">
            <a:spLocks noChangeArrowheads="1"/>
          </p:cNvSpPr>
          <p:nvPr/>
        </p:nvSpPr>
        <p:spPr bwMode="auto">
          <a:xfrm>
            <a:off x="395288" y="765175"/>
            <a:ext cx="100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Realzins</a:t>
            </a:r>
          </a:p>
        </p:txBody>
      </p:sp>
      <p:sp>
        <p:nvSpPr>
          <p:cNvPr id="332811" name="Text Box 11"/>
          <p:cNvSpPr txBox="1">
            <a:spLocks noChangeArrowheads="1"/>
          </p:cNvSpPr>
          <p:nvPr/>
        </p:nvSpPr>
        <p:spPr bwMode="auto">
          <a:xfrm>
            <a:off x="5364163" y="2709863"/>
            <a:ext cx="93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Y (BIP)</a:t>
            </a:r>
          </a:p>
        </p:txBody>
      </p:sp>
      <p:sp>
        <p:nvSpPr>
          <p:cNvPr id="332812" name="Text Box 12"/>
          <p:cNvSpPr txBox="1">
            <a:spLocks noChangeArrowheads="1"/>
          </p:cNvSpPr>
          <p:nvPr/>
        </p:nvSpPr>
        <p:spPr bwMode="auto">
          <a:xfrm>
            <a:off x="5292725" y="6310313"/>
            <a:ext cx="93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Y (BIP)</a:t>
            </a:r>
          </a:p>
        </p:txBody>
      </p:sp>
      <p:sp>
        <p:nvSpPr>
          <p:cNvPr id="332819" name="Text Box 19"/>
          <p:cNvSpPr txBox="1">
            <a:spLocks noChangeArrowheads="1"/>
          </p:cNvSpPr>
          <p:nvPr/>
        </p:nvSpPr>
        <p:spPr bwMode="auto">
          <a:xfrm>
            <a:off x="179388" y="335915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Inflationsrate</a:t>
            </a:r>
          </a:p>
        </p:txBody>
      </p:sp>
      <p:sp>
        <p:nvSpPr>
          <p:cNvPr id="332820" name="Line 20"/>
          <p:cNvSpPr>
            <a:spLocks noChangeShapeType="1"/>
          </p:cNvSpPr>
          <p:nvPr/>
        </p:nvSpPr>
        <p:spPr bwMode="auto">
          <a:xfrm flipV="1">
            <a:off x="2771775" y="4292600"/>
            <a:ext cx="2160588" cy="2160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21" name="Text Box 21"/>
          <p:cNvSpPr txBox="1">
            <a:spLocks noChangeArrowheads="1"/>
          </p:cNvSpPr>
          <p:nvPr/>
        </p:nvSpPr>
        <p:spPr bwMode="auto">
          <a:xfrm>
            <a:off x="1692275" y="37179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5</a:t>
            </a:r>
          </a:p>
        </p:txBody>
      </p:sp>
      <p:sp>
        <p:nvSpPr>
          <p:cNvPr id="332822" name="Text Box 22"/>
          <p:cNvSpPr txBox="1">
            <a:spLocks noChangeArrowheads="1"/>
          </p:cNvSpPr>
          <p:nvPr/>
        </p:nvSpPr>
        <p:spPr bwMode="auto">
          <a:xfrm>
            <a:off x="1692275" y="422275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4</a:t>
            </a:r>
          </a:p>
        </p:txBody>
      </p:sp>
      <p:sp>
        <p:nvSpPr>
          <p:cNvPr id="332823" name="Text Box 23"/>
          <p:cNvSpPr txBox="1">
            <a:spLocks noChangeArrowheads="1"/>
          </p:cNvSpPr>
          <p:nvPr/>
        </p:nvSpPr>
        <p:spPr bwMode="auto">
          <a:xfrm>
            <a:off x="1692275" y="4724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3</a:t>
            </a:r>
          </a:p>
        </p:txBody>
      </p:sp>
      <p:sp>
        <p:nvSpPr>
          <p:cNvPr id="332824" name="Text Box 24"/>
          <p:cNvSpPr txBox="1">
            <a:spLocks noChangeArrowheads="1"/>
          </p:cNvSpPr>
          <p:nvPr/>
        </p:nvSpPr>
        <p:spPr bwMode="auto">
          <a:xfrm>
            <a:off x="1692275" y="51577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dirty="0">
                <a:latin typeface="Times New Roman" pitchFamily="18" charset="0"/>
              </a:rPr>
              <a:t>2</a:t>
            </a:r>
          </a:p>
        </p:txBody>
      </p:sp>
      <p:sp>
        <p:nvSpPr>
          <p:cNvPr id="332825" name="Text Box 25"/>
          <p:cNvSpPr txBox="1">
            <a:spLocks noChangeArrowheads="1"/>
          </p:cNvSpPr>
          <p:nvPr/>
        </p:nvSpPr>
        <p:spPr bwMode="auto">
          <a:xfrm>
            <a:off x="1692275" y="56626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1</a:t>
            </a:r>
          </a:p>
        </p:txBody>
      </p:sp>
      <p:sp>
        <p:nvSpPr>
          <p:cNvPr id="332826" name="Line 26"/>
          <p:cNvSpPr>
            <a:spLocks noChangeShapeType="1"/>
          </p:cNvSpPr>
          <p:nvPr/>
        </p:nvSpPr>
        <p:spPr bwMode="auto">
          <a:xfrm>
            <a:off x="2052638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27" name="Line 27"/>
          <p:cNvSpPr>
            <a:spLocks noChangeShapeType="1"/>
          </p:cNvSpPr>
          <p:nvPr/>
        </p:nvSpPr>
        <p:spPr bwMode="auto">
          <a:xfrm>
            <a:off x="2124075" y="3500438"/>
            <a:ext cx="0" cy="2952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28" name="Line 28"/>
          <p:cNvSpPr>
            <a:spLocks noChangeShapeType="1"/>
          </p:cNvSpPr>
          <p:nvPr/>
        </p:nvSpPr>
        <p:spPr bwMode="auto">
          <a:xfrm>
            <a:off x="2124075" y="6453188"/>
            <a:ext cx="3095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29" name="Line 29"/>
          <p:cNvSpPr>
            <a:spLocks noChangeShapeType="1"/>
          </p:cNvSpPr>
          <p:nvPr/>
        </p:nvSpPr>
        <p:spPr bwMode="auto">
          <a:xfrm>
            <a:off x="2052638" y="43656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30" name="Line 30"/>
          <p:cNvSpPr>
            <a:spLocks noChangeShapeType="1"/>
          </p:cNvSpPr>
          <p:nvPr/>
        </p:nvSpPr>
        <p:spPr bwMode="auto">
          <a:xfrm>
            <a:off x="2052638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31" name="Line 31"/>
          <p:cNvSpPr>
            <a:spLocks noChangeShapeType="1"/>
          </p:cNvSpPr>
          <p:nvPr/>
        </p:nvSpPr>
        <p:spPr bwMode="auto">
          <a:xfrm>
            <a:off x="2052638" y="58769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32" name="Text Box 32"/>
          <p:cNvSpPr txBox="1">
            <a:spLocks noChangeArrowheads="1"/>
          </p:cNvSpPr>
          <p:nvPr/>
        </p:nvSpPr>
        <p:spPr bwMode="auto">
          <a:xfrm>
            <a:off x="2411413" y="6453336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2500</a:t>
            </a:r>
          </a:p>
        </p:txBody>
      </p:sp>
      <p:sp>
        <p:nvSpPr>
          <p:cNvPr id="332837" name="Text Box 37"/>
          <p:cNvSpPr txBox="1">
            <a:spLocks noChangeArrowheads="1"/>
          </p:cNvSpPr>
          <p:nvPr/>
        </p:nvSpPr>
        <p:spPr bwMode="auto">
          <a:xfrm>
            <a:off x="3637637" y="6453336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3000</a:t>
            </a:r>
          </a:p>
        </p:txBody>
      </p:sp>
      <p:sp>
        <p:nvSpPr>
          <p:cNvPr id="332840" name="Line 40"/>
          <p:cNvSpPr>
            <a:spLocks noChangeShapeType="1"/>
          </p:cNvSpPr>
          <p:nvPr/>
        </p:nvSpPr>
        <p:spPr bwMode="auto">
          <a:xfrm>
            <a:off x="2124075" y="2420938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41" name="Line 41"/>
          <p:cNvSpPr>
            <a:spLocks noChangeShapeType="1"/>
          </p:cNvSpPr>
          <p:nvPr/>
        </p:nvSpPr>
        <p:spPr bwMode="auto">
          <a:xfrm>
            <a:off x="3851275" y="2420938"/>
            <a:ext cx="0" cy="2952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42" name="Line 42"/>
          <p:cNvSpPr>
            <a:spLocks noChangeShapeType="1"/>
          </p:cNvSpPr>
          <p:nvPr/>
        </p:nvSpPr>
        <p:spPr bwMode="auto">
          <a:xfrm>
            <a:off x="2124075" y="5373688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46" name="Line 46"/>
          <p:cNvSpPr>
            <a:spLocks noChangeShapeType="1"/>
          </p:cNvSpPr>
          <p:nvPr/>
        </p:nvSpPr>
        <p:spPr bwMode="auto">
          <a:xfrm>
            <a:off x="2052638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47" name="Line 47"/>
          <p:cNvSpPr>
            <a:spLocks noChangeShapeType="1"/>
          </p:cNvSpPr>
          <p:nvPr/>
        </p:nvSpPr>
        <p:spPr bwMode="auto">
          <a:xfrm>
            <a:off x="2052638" y="14128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48" name="Line 48"/>
          <p:cNvSpPr>
            <a:spLocks noChangeShapeType="1"/>
          </p:cNvSpPr>
          <p:nvPr/>
        </p:nvSpPr>
        <p:spPr bwMode="auto">
          <a:xfrm>
            <a:off x="2052638" y="19161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49" name="Line 49"/>
          <p:cNvSpPr>
            <a:spLocks noChangeShapeType="1"/>
          </p:cNvSpPr>
          <p:nvPr/>
        </p:nvSpPr>
        <p:spPr bwMode="auto">
          <a:xfrm>
            <a:off x="2555875" y="28527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51" name="Line 51"/>
          <p:cNvSpPr>
            <a:spLocks noChangeShapeType="1"/>
          </p:cNvSpPr>
          <p:nvPr/>
        </p:nvSpPr>
        <p:spPr bwMode="auto">
          <a:xfrm>
            <a:off x="2124075" y="386080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52" name="Line 52"/>
          <p:cNvSpPr>
            <a:spLocks noChangeShapeType="1"/>
          </p:cNvSpPr>
          <p:nvPr/>
        </p:nvSpPr>
        <p:spPr bwMode="auto">
          <a:xfrm>
            <a:off x="2195513" y="436562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55" name="Line 55"/>
          <p:cNvSpPr>
            <a:spLocks noChangeShapeType="1"/>
          </p:cNvSpPr>
          <p:nvPr/>
        </p:nvSpPr>
        <p:spPr bwMode="auto">
          <a:xfrm>
            <a:off x="3851275" y="537368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56" name="Line 56"/>
          <p:cNvSpPr>
            <a:spLocks noChangeShapeType="1"/>
          </p:cNvSpPr>
          <p:nvPr/>
        </p:nvSpPr>
        <p:spPr bwMode="auto">
          <a:xfrm>
            <a:off x="2124075" y="4868863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57" name="Line 57"/>
          <p:cNvSpPr>
            <a:spLocks noChangeShapeType="1"/>
          </p:cNvSpPr>
          <p:nvPr/>
        </p:nvSpPr>
        <p:spPr bwMode="auto">
          <a:xfrm>
            <a:off x="2124075" y="5876925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60" name="Line 60"/>
          <p:cNvSpPr>
            <a:spLocks noChangeShapeType="1"/>
          </p:cNvSpPr>
          <p:nvPr/>
        </p:nvSpPr>
        <p:spPr bwMode="auto">
          <a:xfrm>
            <a:off x="2124075" y="90805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61" name="Line 61"/>
          <p:cNvSpPr>
            <a:spLocks noChangeShapeType="1"/>
          </p:cNvSpPr>
          <p:nvPr/>
        </p:nvSpPr>
        <p:spPr bwMode="auto">
          <a:xfrm>
            <a:off x="2195513" y="141287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62" name="Line 62"/>
          <p:cNvSpPr>
            <a:spLocks noChangeShapeType="1"/>
          </p:cNvSpPr>
          <p:nvPr/>
        </p:nvSpPr>
        <p:spPr bwMode="auto">
          <a:xfrm>
            <a:off x="2195513" y="1916113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67" name="Line 67"/>
          <p:cNvSpPr>
            <a:spLocks noChangeShapeType="1"/>
          </p:cNvSpPr>
          <p:nvPr/>
        </p:nvSpPr>
        <p:spPr bwMode="auto">
          <a:xfrm>
            <a:off x="3851275" y="836613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68" name="Line 68"/>
          <p:cNvSpPr>
            <a:spLocks noChangeShapeType="1"/>
          </p:cNvSpPr>
          <p:nvPr/>
        </p:nvSpPr>
        <p:spPr bwMode="auto">
          <a:xfrm>
            <a:off x="2051050" y="2420938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69" name="Line 69"/>
          <p:cNvSpPr>
            <a:spLocks noChangeShapeType="1"/>
          </p:cNvSpPr>
          <p:nvPr/>
        </p:nvSpPr>
        <p:spPr bwMode="auto">
          <a:xfrm>
            <a:off x="2051050" y="5373688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70" name="Line 70"/>
          <p:cNvSpPr>
            <a:spLocks noChangeShapeType="1"/>
          </p:cNvSpPr>
          <p:nvPr/>
        </p:nvSpPr>
        <p:spPr bwMode="auto">
          <a:xfrm>
            <a:off x="2111374" y="1973264"/>
            <a:ext cx="2499841" cy="96678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72" name="Line 72"/>
          <p:cNvSpPr>
            <a:spLocks noChangeShapeType="1"/>
          </p:cNvSpPr>
          <p:nvPr/>
        </p:nvSpPr>
        <p:spPr bwMode="auto">
          <a:xfrm>
            <a:off x="1547664" y="2636912"/>
            <a:ext cx="2303462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73" name="Line 73"/>
          <p:cNvSpPr>
            <a:spLocks noChangeShapeType="1"/>
          </p:cNvSpPr>
          <p:nvPr/>
        </p:nvSpPr>
        <p:spPr bwMode="auto">
          <a:xfrm>
            <a:off x="3275856" y="2420938"/>
            <a:ext cx="0" cy="40680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77" name="Text Box 77"/>
          <p:cNvSpPr txBox="1">
            <a:spLocks noChangeArrowheads="1"/>
          </p:cNvSpPr>
          <p:nvPr/>
        </p:nvSpPr>
        <p:spPr bwMode="auto">
          <a:xfrm>
            <a:off x="1103566" y="2483604"/>
            <a:ext cx="300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itchFamily="18" charset="0"/>
              </a:rPr>
              <a:t>1</a:t>
            </a:r>
          </a:p>
        </p:txBody>
      </p:sp>
      <p:sp>
        <p:nvSpPr>
          <p:cNvPr id="332878" name="Line 78"/>
          <p:cNvSpPr>
            <a:spLocks noChangeShapeType="1"/>
          </p:cNvSpPr>
          <p:nvPr/>
        </p:nvSpPr>
        <p:spPr bwMode="auto">
          <a:xfrm>
            <a:off x="2074863" y="1701800"/>
            <a:ext cx="3144837" cy="1238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2879" name="AutoShape 79"/>
          <p:cNvSpPr>
            <a:spLocks noChangeArrowheads="1"/>
          </p:cNvSpPr>
          <p:nvPr/>
        </p:nvSpPr>
        <p:spPr bwMode="auto">
          <a:xfrm>
            <a:off x="3563888" y="4508500"/>
            <a:ext cx="215900" cy="2159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>
              <a:latin typeface="Times New Roman" pitchFamily="18" charset="0"/>
            </a:endParaRPr>
          </a:p>
        </p:txBody>
      </p:sp>
      <p:sp>
        <p:nvSpPr>
          <p:cNvPr id="332880" name="AutoShape 80"/>
          <p:cNvSpPr>
            <a:spLocks noChangeArrowheads="1"/>
          </p:cNvSpPr>
          <p:nvPr/>
        </p:nvSpPr>
        <p:spPr bwMode="auto">
          <a:xfrm rot="16200000">
            <a:off x="2268538" y="5517356"/>
            <a:ext cx="215900" cy="2159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endParaRPr lang="de-DE">
              <a:latin typeface="Times New Roman" pitchFamily="18" charset="0"/>
            </a:endParaRPr>
          </a:p>
        </p:txBody>
      </p:sp>
      <p:sp>
        <p:nvSpPr>
          <p:cNvPr id="332881" name="Text Box 81"/>
          <p:cNvSpPr txBox="1">
            <a:spLocks noChangeArrowheads="1"/>
          </p:cNvSpPr>
          <p:nvPr/>
        </p:nvSpPr>
        <p:spPr bwMode="auto">
          <a:xfrm>
            <a:off x="5219700" y="908050"/>
            <a:ext cx="30543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b="0" dirty="0">
                <a:latin typeface="Times New Roman" pitchFamily="18" charset="0"/>
              </a:rPr>
              <a:t>Ein negativer Nachfrageschock</a:t>
            </a:r>
          </a:p>
          <a:p>
            <a:pPr algn="ctr"/>
            <a:r>
              <a:rPr lang="de-DE" b="0" dirty="0">
                <a:latin typeface="Times New Roman" pitchFamily="18" charset="0"/>
              </a:rPr>
              <a:t>reduziert die </a:t>
            </a:r>
            <a:r>
              <a:rPr lang="de-DE" b="0" dirty="0" err="1">
                <a:latin typeface="Times New Roman" pitchFamily="18" charset="0"/>
              </a:rPr>
              <a:t>gesamtwirtschaft</a:t>
            </a:r>
            <a:r>
              <a:rPr lang="de-DE" b="0" dirty="0">
                <a:latin typeface="Times New Roman" pitchFamily="18" charset="0"/>
              </a:rPr>
              <a:t>-</a:t>
            </a:r>
          </a:p>
          <a:p>
            <a:pPr algn="ctr"/>
            <a:r>
              <a:rPr lang="de-DE" b="0" dirty="0" err="1">
                <a:latin typeface="Times New Roman" pitchFamily="18" charset="0"/>
              </a:rPr>
              <a:t>liche</a:t>
            </a:r>
            <a:r>
              <a:rPr lang="de-DE" b="0" dirty="0">
                <a:latin typeface="Times New Roman" pitchFamily="18" charset="0"/>
              </a:rPr>
              <a:t> Nachfrage und das Preis-</a:t>
            </a:r>
          </a:p>
          <a:p>
            <a:r>
              <a:rPr lang="de-DE" b="0" dirty="0" err="1">
                <a:latin typeface="Times New Roman" pitchFamily="18" charset="0"/>
              </a:rPr>
              <a:t>niveau</a:t>
            </a:r>
            <a:r>
              <a:rPr lang="de-DE" b="0" dirty="0">
                <a:latin typeface="Times New Roman" pitchFamily="18" charset="0"/>
              </a:rPr>
              <a:t>. </a:t>
            </a:r>
          </a:p>
        </p:txBody>
      </p:sp>
      <p:sp>
        <p:nvSpPr>
          <p:cNvPr id="332882" name="Text Box 82"/>
          <p:cNvSpPr txBox="1">
            <a:spLocks noChangeArrowheads="1"/>
          </p:cNvSpPr>
          <p:nvPr/>
        </p:nvSpPr>
        <p:spPr bwMode="auto">
          <a:xfrm>
            <a:off x="5136080" y="3789363"/>
            <a:ext cx="310213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0" dirty="0">
                <a:latin typeface="Times New Roman" pitchFamily="18" charset="0"/>
              </a:rPr>
              <a:t>Eine Realzinssenkung (auf 1%)</a:t>
            </a:r>
          </a:p>
          <a:p>
            <a:r>
              <a:rPr lang="de-DE" b="0" dirty="0">
                <a:latin typeface="Times New Roman" pitchFamily="18" charset="0"/>
              </a:rPr>
              <a:t>der Notenbank stimuliert die</a:t>
            </a:r>
          </a:p>
          <a:p>
            <a:r>
              <a:rPr lang="de-DE" b="0" dirty="0">
                <a:latin typeface="Times New Roman" pitchFamily="18" charset="0"/>
              </a:rPr>
              <a:t>gesamtwirtschaftliche Nach-</a:t>
            </a:r>
          </a:p>
          <a:p>
            <a:r>
              <a:rPr lang="de-DE" b="0" dirty="0">
                <a:latin typeface="Times New Roman" pitchFamily="18" charset="0"/>
              </a:rPr>
              <a:t>frage, ohne das Inflationsziel</a:t>
            </a:r>
          </a:p>
          <a:p>
            <a:r>
              <a:rPr lang="de-DE" b="0" dirty="0">
                <a:latin typeface="Times New Roman" pitchFamily="18" charset="0"/>
              </a:rPr>
              <a:t>zu verletzen. </a:t>
            </a:r>
          </a:p>
          <a:p>
            <a:r>
              <a:rPr lang="de-DE" b="0" dirty="0">
                <a:latin typeface="Times New Roman" pitchFamily="18" charset="0"/>
              </a:rPr>
              <a:t>Es gibt keinen trade-off </a:t>
            </a:r>
          </a:p>
          <a:p>
            <a:r>
              <a:rPr lang="de-DE" b="0">
                <a:latin typeface="Times New Roman" pitchFamily="18" charset="0"/>
              </a:rPr>
              <a:t>zwischen Preisstabilität </a:t>
            </a:r>
            <a:endParaRPr lang="de-DE" b="0" dirty="0">
              <a:latin typeface="Times New Roman" pitchFamily="18" charset="0"/>
            </a:endParaRPr>
          </a:p>
          <a:p>
            <a:r>
              <a:rPr lang="de-DE" b="0" dirty="0">
                <a:latin typeface="Times New Roman" pitchFamily="18" charset="0"/>
              </a:rPr>
              <a:t>und Wachstumsziel.</a:t>
            </a:r>
          </a:p>
        </p:txBody>
      </p:sp>
      <p:sp>
        <p:nvSpPr>
          <p:cNvPr id="332883" name="Text Box 83"/>
          <p:cNvSpPr txBox="1">
            <a:spLocks noChangeArrowheads="1"/>
          </p:cNvSpPr>
          <p:nvPr/>
        </p:nvSpPr>
        <p:spPr bwMode="auto">
          <a:xfrm>
            <a:off x="250825" y="188913"/>
            <a:ext cx="8642350" cy="46166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Times New Roman" pitchFamily="18" charset="0"/>
              </a:rPr>
              <a:t>Geldpolitik bei einem Nachfragerückgang</a:t>
            </a:r>
          </a:p>
        </p:txBody>
      </p:sp>
      <p:sp>
        <p:nvSpPr>
          <p:cNvPr id="76" name="Text Box 24">
            <a:extLst>
              <a:ext uri="{FF2B5EF4-FFF2-40B4-BE49-F238E27FC236}">
                <a16:creationId xmlns:a16="http://schemas.microsoft.com/office/drawing/2014/main" id="{CAFFF5F8-3296-4A3F-8FA2-B0E9A66F5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562" y="6237312"/>
            <a:ext cx="3111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dirty="0">
                <a:latin typeface="Times New Roman" pitchFamily="18" charset="0"/>
              </a:rPr>
              <a:t>0</a:t>
            </a:r>
          </a:p>
        </p:txBody>
      </p:sp>
      <p:sp>
        <p:nvSpPr>
          <p:cNvPr id="77" name="Text Box 24">
            <a:extLst>
              <a:ext uri="{FF2B5EF4-FFF2-40B4-BE49-F238E27FC236}">
                <a16:creationId xmlns:a16="http://schemas.microsoft.com/office/drawing/2014/main" id="{7C388419-D22B-4AC4-8700-E736E7C55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2699628"/>
            <a:ext cx="3111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dirty="0">
                <a:latin typeface="Times New Roman" pitchFamily="18" charset="0"/>
              </a:rPr>
              <a:t>0</a:t>
            </a:r>
          </a:p>
        </p:txBody>
      </p:sp>
      <p:sp>
        <p:nvSpPr>
          <p:cNvPr id="78" name="Text Box 32">
            <a:extLst>
              <a:ext uri="{FF2B5EF4-FFF2-40B4-BE49-F238E27FC236}">
                <a16:creationId xmlns:a16="http://schemas.microsoft.com/office/drawing/2014/main" id="{DAE816CA-81C7-46F1-B491-0A600EA1F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6453336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2750</a:t>
            </a:r>
          </a:p>
        </p:txBody>
      </p:sp>
      <p:sp>
        <p:nvSpPr>
          <p:cNvPr id="79" name="Line 72">
            <a:extLst>
              <a:ext uri="{FF2B5EF4-FFF2-40B4-BE49-F238E27FC236}">
                <a16:creationId xmlns:a16="http://schemas.microsoft.com/office/drawing/2014/main" id="{A720DB95-1D5A-4E8D-8614-4851C785BA6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3848" y="5877272"/>
            <a:ext cx="1152000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8" name="Line 4"/>
          <p:cNvSpPr>
            <a:spLocks noChangeShapeType="1"/>
          </p:cNvSpPr>
          <p:nvPr/>
        </p:nvSpPr>
        <p:spPr bwMode="auto">
          <a:xfrm>
            <a:off x="2124075" y="765175"/>
            <a:ext cx="0" cy="215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2124075" y="2924175"/>
            <a:ext cx="3240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30" name="Line 6"/>
          <p:cNvSpPr>
            <a:spLocks noChangeShapeType="1"/>
          </p:cNvSpPr>
          <p:nvPr/>
        </p:nvSpPr>
        <p:spPr bwMode="auto">
          <a:xfrm>
            <a:off x="2133599" y="1579250"/>
            <a:ext cx="2725731" cy="133795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31" name="Text Box 7"/>
          <p:cNvSpPr txBox="1">
            <a:spLocks noChangeArrowheads="1"/>
          </p:cNvSpPr>
          <p:nvPr/>
        </p:nvSpPr>
        <p:spPr bwMode="auto">
          <a:xfrm>
            <a:off x="1763713" y="22066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2</a:t>
            </a:r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1763713" y="17018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4</a:t>
            </a:r>
          </a:p>
        </p:txBody>
      </p:sp>
      <p:sp>
        <p:nvSpPr>
          <p:cNvPr id="333833" name="Text Box 9"/>
          <p:cNvSpPr txBox="1">
            <a:spLocks noChangeArrowheads="1"/>
          </p:cNvSpPr>
          <p:nvPr/>
        </p:nvSpPr>
        <p:spPr bwMode="auto">
          <a:xfrm>
            <a:off x="1763713" y="11969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6</a:t>
            </a:r>
          </a:p>
        </p:txBody>
      </p:sp>
      <p:sp>
        <p:nvSpPr>
          <p:cNvPr id="333834" name="Text Box 10"/>
          <p:cNvSpPr txBox="1">
            <a:spLocks noChangeArrowheads="1"/>
          </p:cNvSpPr>
          <p:nvPr/>
        </p:nvSpPr>
        <p:spPr bwMode="auto">
          <a:xfrm>
            <a:off x="1763713" y="69373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8</a:t>
            </a:r>
          </a:p>
        </p:txBody>
      </p:sp>
      <p:sp>
        <p:nvSpPr>
          <p:cNvPr id="333836" name="Text Box 12"/>
          <p:cNvSpPr txBox="1">
            <a:spLocks noChangeArrowheads="1"/>
          </p:cNvSpPr>
          <p:nvPr/>
        </p:nvSpPr>
        <p:spPr bwMode="auto">
          <a:xfrm>
            <a:off x="323850" y="692150"/>
            <a:ext cx="100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Realzins</a:t>
            </a:r>
          </a:p>
        </p:txBody>
      </p:sp>
      <p:sp>
        <p:nvSpPr>
          <p:cNvPr id="333837" name="Text Box 13"/>
          <p:cNvSpPr txBox="1">
            <a:spLocks noChangeArrowheads="1"/>
          </p:cNvSpPr>
          <p:nvPr/>
        </p:nvSpPr>
        <p:spPr bwMode="auto">
          <a:xfrm>
            <a:off x="5323634" y="2708920"/>
            <a:ext cx="400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Y </a:t>
            </a:r>
          </a:p>
        </p:txBody>
      </p:sp>
      <p:sp>
        <p:nvSpPr>
          <p:cNvPr id="333838" name="Text Box 14"/>
          <p:cNvSpPr txBox="1">
            <a:spLocks noChangeArrowheads="1"/>
          </p:cNvSpPr>
          <p:nvPr/>
        </p:nvSpPr>
        <p:spPr bwMode="auto">
          <a:xfrm>
            <a:off x="5292725" y="6310313"/>
            <a:ext cx="93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Y (BIP)</a:t>
            </a:r>
          </a:p>
        </p:txBody>
      </p:sp>
      <p:sp>
        <p:nvSpPr>
          <p:cNvPr id="333845" name="Text Box 21"/>
          <p:cNvSpPr txBox="1">
            <a:spLocks noChangeArrowheads="1"/>
          </p:cNvSpPr>
          <p:nvPr/>
        </p:nvSpPr>
        <p:spPr bwMode="auto">
          <a:xfrm>
            <a:off x="179388" y="335915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Inflationsrate</a:t>
            </a:r>
          </a:p>
        </p:txBody>
      </p:sp>
      <p:sp>
        <p:nvSpPr>
          <p:cNvPr id="333846" name="Line 22"/>
          <p:cNvSpPr>
            <a:spLocks noChangeShapeType="1"/>
          </p:cNvSpPr>
          <p:nvPr/>
        </p:nvSpPr>
        <p:spPr bwMode="auto">
          <a:xfrm flipV="1">
            <a:off x="2771775" y="4292600"/>
            <a:ext cx="2160588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47" name="Text Box 23"/>
          <p:cNvSpPr txBox="1">
            <a:spLocks noChangeArrowheads="1"/>
          </p:cNvSpPr>
          <p:nvPr/>
        </p:nvSpPr>
        <p:spPr bwMode="auto">
          <a:xfrm>
            <a:off x="1692275" y="3717925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5</a:t>
            </a:r>
          </a:p>
        </p:txBody>
      </p:sp>
      <p:sp>
        <p:nvSpPr>
          <p:cNvPr id="333848" name="Text Box 24"/>
          <p:cNvSpPr txBox="1">
            <a:spLocks noChangeArrowheads="1"/>
          </p:cNvSpPr>
          <p:nvPr/>
        </p:nvSpPr>
        <p:spPr bwMode="auto">
          <a:xfrm>
            <a:off x="1692275" y="422275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latin typeface="Times New Roman" pitchFamily="18" charset="0"/>
              </a:rPr>
              <a:t>4</a:t>
            </a:r>
          </a:p>
        </p:txBody>
      </p:sp>
      <p:sp>
        <p:nvSpPr>
          <p:cNvPr id="333849" name="Text Box 25"/>
          <p:cNvSpPr txBox="1">
            <a:spLocks noChangeArrowheads="1"/>
          </p:cNvSpPr>
          <p:nvPr/>
        </p:nvSpPr>
        <p:spPr bwMode="auto">
          <a:xfrm>
            <a:off x="1692275" y="4724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3</a:t>
            </a:r>
          </a:p>
        </p:txBody>
      </p:sp>
      <p:sp>
        <p:nvSpPr>
          <p:cNvPr id="333850" name="Text Box 26"/>
          <p:cNvSpPr txBox="1">
            <a:spLocks noChangeArrowheads="1"/>
          </p:cNvSpPr>
          <p:nvPr/>
        </p:nvSpPr>
        <p:spPr bwMode="auto">
          <a:xfrm>
            <a:off x="1692275" y="51577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>
                <a:latin typeface="Times New Roman" pitchFamily="18" charset="0"/>
              </a:rPr>
              <a:t>2</a:t>
            </a:r>
          </a:p>
        </p:txBody>
      </p:sp>
      <p:sp>
        <p:nvSpPr>
          <p:cNvPr id="333851" name="Text Box 27"/>
          <p:cNvSpPr txBox="1">
            <a:spLocks noChangeArrowheads="1"/>
          </p:cNvSpPr>
          <p:nvPr/>
        </p:nvSpPr>
        <p:spPr bwMode="auto">
          <a:xfrm>
            <a:off x="1692275" y="56626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1</a:t>
            </a:r>
          </a:p>
        </p:txBody>
      </p:sp>
      <p:sp>
        <p:nvSpPr>
          <p:cNvPr id="333852" name="Line 28"/>
          <p:cNvSpPr>
            <a:spLocks noChangeShapeType="1"/>
          </p:cNvSpPr>
          <p:nvPr/>
        </p:nvSpPr>
        <p:spPr bwMode="auto">
          <a:xfrm>
            <a:off x="2052638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53" name="Line 29"/>
          <p:cNvSpPr>
            <a:spLocks noChangeShapeType="1"/>
          </p:cNvSpPr>
          <p:nvPr/>
        </p:nvSpPr>
        <p:spPr bwMode="auto">
          <a:xfrm>
            <a:off x="2124075" y="3500438"/>
            <a:ext cx="0" cy="2952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54" name="Line 30"/>
          <p:cNvSpPr>
            <a:spLocks noChangeShapeType="1"/>
          </p:cNvSpPr>
          <p:nvPr/>
        </p:nvSpPr>
        <p:spPr bwMode="auto">
          <a:xfrm>
            <a:off x="2124075" y="6453188"/>
            <a:ext cx="3095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55" name="Line 31"/>
          <p:cNvSpPr>
            <a:spLocks noChangeShapeType="1"/>
          </p:cNvSpPr>
          <p:nvPr/>
        </p:nvSpPr>
        <p:spPr bwMode="auto">
          <a:xfrm>
            <a:off x="2052638" y="43656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56" name="Line 32"/>
          <p:cNvSpPr>
            <a:spLocks noChangeShapeType="1"/>
          </p:cNvSpPr>
          <p:nvPr/>
        </p:nvSpPr>
        <p:spPr bwMode="auto">
          <a:xfrm>
            <a:off x="2052638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57" name="Line 33"/>
          <p:cNvSpPr>
            <a:spLocks noChangeShapeType="1"/>
          </p:cNvSpPr>
          <p:nvPr/>
        </p:nvSpPr>
        <p:spPr bwMode="auto">
          <a:xfrm>
            <a:off x="2052638" y="58769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58" name="Text Box 34"/>
          <p:cNvSpPr txBox="1">
            <a:spLocks noChangeArrowheads="1"/>
          </p:cNvSpPr>
          <p:nvPr/>
        </p:nvSpPr>
        <p:spPr bwMode="auto">
          <a:xfrm>
            <a:off x="2411413" y="6453336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2750</a:t>
            </a:r>
          </a:p>
        </p:txBody>
      </p:sp>
      <p:sp>
        <p:nvSpPr>
          <p:cNvPr id="333861" name="Text Box 37"/>
          <p:cNvSpPr txBox="1">
            <a:spLocks noChangeArrowheads="1"/>
          </p:cNvSpPr>
          <p:nvPr/>
        </p:nvSpPr>
        <p:spPr bwMode="auto">
          <a:xfrm>
            <a:off x="3565629" y="6453336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3000</a:t>
            </a:r>
          </a:p>
        </p:txBody>
      </p:sp>
      <p:sp>
        <p:nvSpPr>
          <p:cNvPr id="333866" name="Line 42"/>
          <p:cNvSpPr>
            <a:spLocks noChangeShapeType="1"/>
          </p:cNvSpPr>
          <p:nvPr/>
        </p:nvSpPr>
        <p:spPr bwMode="auto">
          <a:xfrm>
            <a:off x="2124075" y="2420938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67" name="Line 43"/>
          <p:cNvSpPr>
            <a:spLocks noChangeShapeType="1"/>
          </p:cNvSpPr>
          <p:nvPr/>
        </p:nvSpPr>
        <p:spPr bwMode="auto">
          <a:xfrm>
            <a:off x="3851275" y="2420938"/>
            <a:ext cx="0" cy="2952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68" name="Line 44"/>
          <p:cNvSpPr>
            <a:spLocks noChangeShapeType="1"/>
          </p:cNvSpPr>
          <p:nvPr/>
        </p:nvSpPr>
        <p:spPr bwMode="auto">
          <a:xfrm>
            <a:off x="2124075" y="5373688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69" name="Text Box 45"/>
          <p:cNvSpPr txBox="1">
            <a:spLocks noChangeArrowheads="1"/>
          </p:cNvSpPr>
          <p:nvPr/>
        </p:nvSpPr>
        <p:spPr bwMode="auto">
          <a:xfrm>
            <a:off x="4959350" y="2603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de-DE">
              <a:latin typeface="Times New Roman" pitchFamily="18" charset="0"/>
            </a:endParaRPr>
          </a:p>
        </p:txBody>
      </p:sp>
      <p:sp>
        <p:nvSpPr>
          <p:cNvPr id="333870" name="Text Box 46"/>
          <p:cNvSpPr txBox="1">
            <a:spLocks noChangeArrowheads="1"/>
          </p:cNvSpPr>
          <p:nvPr/>
        </p:nvSpPr>
        <p:spPr bwMode="auto">
          <a:xfrm>
            <a:off x="4682182" y="4509120"/>
            <a:ext cx="3778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Phillips-Kurve ohne Angebotsschock</a:t>
            </a:r>
          </a:p>
        </p:txBody>
      </p:sp>
      <p:sp>
        <p:nvSpPr>
          <p:cNvPr id="333872" name="Line 48"/>
          <p:cNvSpPr>
            <a:spLocks noChangeShapeType="1"/>
          </p:cNvSpPr>
          <p:nvPr/>
        </p:nvSpPr>
        <p:spPr bwMode="auto">
          <a:xfrm>
            <a:off x="2052638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73" name="Line 49"/>
          <p:cNvSpPr>
            <a:spLocks noChangeShapeType="1"/>
          </p:cNvSpPr>
          <p:nvPr/>
        </p:nvSpPr>
        <p:spPr bwMode="auto">
          <a:xfrm>
            <a:off x="2052638" y="14128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74" name="Line 50"/>
          <p:cNvSpPr>
            <a:spLocks noChangeShapeType="1"/>
          </p:cNvSpPr>
          <p:nvPr/>
        </p:nvSpPr>
        <p:spPr bwMode="auto">
          <a:xfrm>
            <a:off x="2052638" y="19161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77" name="Line 53"/>
          <p:cNvSpPr>
            <a:spLocks noChangeShapeType="1"/>
          </p:cNvSpPr>
          <p:nvPr/>
        </p:nvSpPr>
        <p:spPr bwMode="auto">
          <a:xfrm>
            <a:off x="2124075" y="386080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78" name="Line 54"/>
          <p:cNvSpPr>
            <a:spLocks noChangeShapeType="1"/>
          </p:cNvSpPr>
          <p:nvPr/>
        </p:nvSpPr>
        <p:spPr bwMode="auto">
          <a:xfrm>
            <a:off x="2195513" y="436562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81" name="Line 57"/>
          <p:cNvSpPr>
            <a:spLocks noChangeShapeType="1"/>
          </p:cNvSpPr>
          <p:nvPr/>
        </p:nvSpPr>
        <p:spPr bwMode="auto">
          <a:xfrm>
            <a:off x="3850928" y="5373336"/>
            <a:ext cx="0" cy="108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82" name="Line 58"/>
          <p:cNvSpPr>
            <a:spLocks noChangeShapeType="1"/>
          </p:cNvSpPr>
          <p:nvPr/>
        </p:nvSpPr>
        <p:spPr bwMode="auto">
          <a:xfrm>
            <a:off x="2124075" y="4868863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83" name="Line 59"/>
          <p:cNvSpPr>
            <a:spLocks noChangeShapeType="1"/>
          </p:cNvSpPr>
          <p:nvPr/>
        </p:nvSpPr>
        <p:spPr bwMode="auto">
          <a:xfrm>
            <a:off x="2124075" y="5876925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86" name="Line 62"/>
          <p:cNvSpPr>
            <a:spLocks noChangeShapeType="1"/>
          </p:cNvSpPr>
          <p:nvPr/>
        </p:nvSpPr>
        <p:spPr bwMode="auto">
          <a:xfrm>
            <a:off x="2124075" y="90805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87" name="Line 63"/>
          <p:cNvSpPr>
            <a:spLocks noChangeShapeType="1"/>
          </p:cNvSpPr>
          <p:nvPr/>
        </p:nvSpPr>
        <p:spPr bwMode="auto">
          <a:xfrm>
            <a:off x="2195513" y="141287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88" name="Line 64"/>
          <p:cNvSpPr>
            <a:spLocks noChangeShapeType="1"/>
          </p:cNvSpPr>
          <p:nvPr/>
        </p:nvSpPr>
        <p:spPr bwMode="auto">
          <a:xfrm>
            <a:off x="2195513" y="1916113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93" name="Line 69"/>
          <p:cNvSpPr>
            <a:spLocks noChangeShapeType="1"/>
          </p:cNvSpPr>
          <p:nvPr/>
        </p:nvSpPr>
        <p:spPr bwMode="auto">
          <a:xfrm>
            <a:off x="3851275" y="836613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94" name="Line 70"/>
          <p:cNvSpPr>
            <a:spLocks noChangeShapeType="1"/>
          </p:cNvSpPr>
          <p:nvPr/>
        </p:nvSpPr>
        <p:spPr bwMode="auto">
          <a:xfrm>
            <a:off x="2051050" y="2420938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95" name="Line 71"/>
          <p:cNvSpPr>
            <a:spLocks noChangeShapeType="1"/>
          </p:cNvSpPr>
          <p:nvPr/>
        </p:nvSpPr>
        <p:spPr bwMode="auto">
          <a:xfrm>
            <a:off x="2051050" y="5373216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96" name="Line 72"/>
          <p:cNvSpPr>
            <a:spLocks noChangeShapeType="1"/>
          </p:cNvSpPr>
          <p:nvPr/>
        </p:nvSpPr>
        <p:spPr bwMode="auto">
          <a:xfrm flipV="1">
            <a:off x="2268538" y="4292600"/>
            <a:ext cx="2159000" cy="20891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897" name="Text Box 73"/>
          <p:cNvSpPr txBox="1">
            <a:spLocks noChangeArrowheads="1"/>
          </p:cNvSpPr>
          <p:nvPr/>
        </p:nvSpPr>
        <p:spPr bwMode="auto">
          <a:xfrm>
            <a:off x="4283968" y="3935413"/>
            <a:ext cx="363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Phillips-Kurve mit Angebotsschock</a:t>
            </a:r>
          </a:p>
        </p:txBody>
      </p:sp>
      <p:sp>
        <p:nvSpPr>
          <p:cNvPr id="333899" name="Line 75"/>
          <p:cNvSpPr>
            <a:spLocks noChangeShapeType="1"/>
          </p:cNvSpPr>
          <p:nvPr/>
        </p:nvSpPr>
        <p:spPr bwMode="auto">
          <a:xfrm>
            <a:off x="2159848" y="2204864"/>
            <a:ext cx="1116000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900" name="Text Box 76"/>
          <p:cNvSpPr txBox="1">
            <a:spLocks noChangeArrowheads="1"/>
          </p:cNvSpPr>
          <p:nvPr/>
        </p:nvSpPr>
        <p:spPr bwMode="auto">
          <a:xfrm>
            <a:off x="297579" y="1484784"/>
            <a:ext cx="15843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sz="1400" b="0" dirty="0">
                <a:latin typeface="Times New Roman" pitchFamily="18" charset="0"/>
              </a:rPr>
              <a:t>Zinslinie bei </a:t>
            </a:r>
          </a:p>
          <a:p>
            <a:pPr algn="ctr"/>
            <a:r>
              <a:rPr lang="de-DE" sz="1400" b="0" dirty="0">
                <a:latin typeface="Times New Roman" pitchFamily="18" charset="0"/>
              </a:rPr>
              <a:t>Inflationsziel 2%</a:t>
            </a:r>
          </a:p>
        </p:txBody>
      </p:sp>
      <p:sp>
        <p:nvSpPr>
          <p:cNvPr id="333901" name="Text Box 77"/>
          <p:cNvSpPr txBox="1">
            <a:spLocks noChangeArrowheads="1"/>
          </p:cNvSpPr>
          <p:nvPr/>
        </p:nvSpPr>
        <p:spPr bwMode="auto">
          <a:xfrm>
            <a:off x="5619750" y="1196975"/>
            <a:ext cx="357020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0" dirty="0">
                <a:latin typeface="Times New Roman" pitchFamily="18" charset="0"/>
              </a:rPr>
              <a:t>Eine Stabilisierung der Inflation</a:t>
            </a:r>
          </a:p>
          <a:p>
            <a:r>
              <a:rPr lang="de-DE" b="0" dirty="0">
                <a:latin typeface="Times New Roman" pitchFamily="18" charset="0"/>
              </a:rPr>
              <a:t>auf der Ziellinie (2%) erfordert eine </a:t>
            </a:r>
          </a:p>
          <a:p>
            <a:r>
              <a:rPr lang="de-DE" b="0" dirty="0">
                <a:latin typeface="Times New Roman" pitchFamily="18" charset="0"/>
              </a:rPr>
              <a:t>Erhöhung der (Real-)Zinsen. Der </a:t>
            </a:r>
          </a:p>
          <a:p>
            <a:r>
              <a:rPr lang="de-DE" b="0" dirty="0">
                <a:latin typeface="Times New Roman" pitchFamily="18" charset="0"/>
              </a:rPr>
              <a:t>Output geht zurück. Denk-</a:t>
            </a:r>
          </a:p>
          <a:p>
            <a:r>
              <a:rPr lang="de-DE" b="0" dirty="0">
                <a:latin typeface="Times New Roman" pitchFamily="18" charset="0"/>
              </a:rPr>
              <a:t>bar wäre eine Kompromisslinie mit</a:t>
            </a:r>
          </a:p>
          <a:p>
            <a:r>
              <a:rPr lang="de-DE" b="0" dirty="0">
                <a:latin typeface="Times New Roman" pitchFamily="18" charset="0"/>
              </a:rPr>
              <a:t>einer Inflation von 2,5%, die</a:t>
            </a:r>
          </a:p>
          <a:p>
            <a:r>
              <a:rPr lang="de-DE" b="0" dirty="0">
                <a:latin typeface="Times New Roman" pitchFamily="18" charset="0"/>
              </a:rPr>
              <a:t>die Erhöhung des (Real-)Zinses</a:t>
            </a:r>
          </a:p>
          <a:p>
            <a:r>
              <a:rPr lang="de-DE" b="0" dirty="0">
                <a:latin typeface="Times New Roman" pitchFamily="18" charset="0"/>
              </a:rPr>
              <a:t>geringer ausfallen lässt, um den</a:t>
            </a:r>
          </a:p>
          <a:p>
            <a:r>
              <a:rPr lang="de-DE" b="0" dirty="0">
                <a:latin typeface="Times New Roman" pitchFamily="18" charset="0"/>
              </a:rPr>
              <a:t>Output zu stabilisieren.   </a:t>
            </a:r>
          </a:p>
        </p:txBody>
      </p:sp>
      <p:sp>
        <p:nvSpPr>
          <p:cNvPr id="333902" name="Line 78"/>
          <p:cNvSpPr>
            <a:spLocks noChangeShapeType="1"/>
          </p:cNvSpPr>
          <p:nvPr/>
        </p:nvSpPr>
        <p:spPr bwMode="auto">
          <a:xfrm>
            <a:off x="2123832" y="1916832"/>
            <a:ext cx="648000" cy="0"/>
          </a:xfrm>
          <a:prstGeom prst="line">
            <a:avLst/>
          </a:prstGeom>
          <a:noFill/>
          <a:ln w="381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3906" name="Text Box 82"/>
          <p:cNvSpPr txBox="1">
            <a:spLocks noChangeArrowheads="1"/>
          </p:cNvSpPr>
          <p:nvPr/>
        </p:nvSpPr>
        <p:spPr bwMode="auto">
          <a:xfrm>
            <a:off x="73258" y="1988840"/>
            <a:ext cx="18348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sz="1400" b="0" dirty="0">
                <a:latin typeface="Times New Roman" pitchFamily="18" charset="0"/>
              </a:rPr>
              <a:t>Kompromisslinie </a:t>
            </a:r>
          </a:p>
          <a:p>
            <a:pPr algn="ctr"/>
            <a:r>
              <a:rPr lang="de-DE" sz="1400" b="0" dirty="0">
                <a:latin typeface="Times New Roman" pitchFamily="18" charset="0"/>
              </a:rPr>
              <a:t>bei Inflationsziel 2,5%</a:t>
            </a:r>
          </a:p>
        </p:txBody>
      </p:sp>
      <p:sp>
        <p:nvSpPr>
          <p:cNvPr id="333907" name="Text Box 83"/>
          <p:cNvSpPr txBox="1">
            <a:spLocks noChangeArrowheads="1"/>
          </p:cNvSpPr>
          <p:nvPr/>
        </p:nvSpPr>
        <p:spPr bwMode="auto">
          <a:xfrm>
            <a:off x="179388" y="188913"/>
            <a:ext cx="8713787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2400">
                <a:latin typeface="Times New Roman" pitchFamily="18" charset="0"/>
              </a:rPr>
              <a:t>Im Fall von Angebotsschocks sind Kompromisse notwendig</a:t>
            </a:r>
          </a:p>
        </p:txBody>
      </p:sp>
      <p:sp>
        <p:nvSpPr>
          <p:cNvPr id="78" name="Text Box 27">
            <a:extLst>
              <a:ext uri="{FF2B5EF4-FFF2-40B4-BE49-F238E27FC236}">
                <a16:creationId xmlns:a16="http://schemas.microsoft.com/office/drawing/2014/main" id="{8AF1D3E6-F119-4207-A997-52820CA60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1262" y="6237312"/>
            <a:ext cx="300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0</a:t>
            </a:r>
          </a:p>
        </p:txBody>
      </p:sp>
      <p:sp>
        <p:nvSpPr>
          <p:cNvPr id="79" name="Text Box 27">
            <a:extLst>
              <a:ext uri="{FF2B5EF4-FFF2-40B4-BE49-F238E27FC236}">
                <a16:creationId xmlns:a16="http://schemas.microsoft.com/office/drawing/2014/main" id="{90FC9067-A046-4B43-A480-8CE7FA7FA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2708920"/>
            <a:ext cx="300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0</a:t>
            </a:r>
          </a:p>
        </p:txBody>
      </p:sp>
      <p:sp>
        <p:nvSpPr>
          <p:cNvPr id="80" name="Line 44">
            <a:extLst>
              <a:ext uri="{FF2B5EF4-FFF2-40B4-BE49-F238E27FC236}">
                <a16:creationId xmlns:a16="http://schemas.microsoft.com/office/drawing/2014/main" id="{B7315349-B5AB-4E71-9B82-7F0BA3D6FA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3728" y="4869160"/>
            <a:ext cx="17272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1" name="Line 57">
            <a:extLst>
              <a:ext uri="{FF2B5EF4-FFF2-40B4-BE49-F238E27FC236}">
                <a16:creationId xmlns:a16="http://schemas.microsoft.com/office/drawing/2014/main" id="{D020602D-8934-4B38-8DAB-16E27F3C3A47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800" y="1916832"/>
            <a:ext cx="0" cy="450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2" name="Text Box 34">
            <a:extLst>
              <a:ext uri="{FF2B5EF4-FFF2-40B4-BE49-F238E27FC236}">
                <a16:creationId xmlns:a16="http://schemas.microsoft.com/office/drawing/2014/main" id="{6EDA7418-81AD-43B6-9697-4B63684B4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565" y="6453336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>
                <a:latin typeface="Times New Roman" pitchFamily="18" charset="0"/>
              </a:rPr>
              <a:t>2750</a:t>
            </a:r>
          </a:p>
        </p:txBody>
      </p:sp>
      <p:sp>
        <p:nvSpPr>
          <p:cNvPr id="83" name="Line 57">
            <a:extLst>
              <a:ext uri="{FF2B5EF4-FFF2-40B4-BE49-F238E27FC236}">
                <a16:creationId xmlns:a16="http://schemas.microsoft.com/office/drawing/2014/main" id="{24DADE9A-3B3A-4D2D-9074-1FAEE1C6E98C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5856" y="2133336"/>
            <a:ext cx="0" cy="432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Bildschirmpräsentation (4:3)</PresentationFormat>
  <Paragraphs>92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Standarddesign</vt:lpstr>
      <vt:lpstr>PowerPoint-Präsentation</vt:lpstr>
      <vt:lpstr>PowerPoint-Präsentation</vt:lpstr>
      <vt:lpstr>PowerPoint-Präsentation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Kiy</dc:creator>
  <cp:lastModifiedBy>Agnieszka Gehringer</cp:lastModifiedBy>
  <cp:revision>511</cp:revision>
  <dcterms:created xsi:type="dcterms:W3CDTF">2003-12-10T12:18:21Z</dcterms:created>
  <dcterms:modified xsi:type="dcterms:W3CDTF">2023-02-19T13:43:31Z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1ac907-69c7-41f8-b132-f74e8ef934a2_Enabled">
    <vt:lpwstr>true</vt:lpwstr>
  </property>
  <property fmtid="{D5CDD505-2E9C-101B-9397-08002B2CF9AE}" pid="3" name="MSIP_Label_e31ac907-69c7-41f8-b132-f74e8ef934a2_SetDate">
    <vt:lpwstr>2023-02-19T13:43:22Z</vt:lpwstr>
  </property>
  <property fmtid="{D5CDD505-2E9C-101B-9397-08002B2CF9AE}" pid="4" name="MSIP_Label_e31ac907-69c7-41f8-b132-f74e8ef934a2_Method">
    <vt:lpwstr>Standard</vt:lpwstr>
  </property>
  <property fmtid="{D5CDD505-2E9C-101B-9397-08002B2CF9AE}" pid="5" name="MSIP_Label_e31ac907-69c7-41f8-b132-f74e8ef934a2_Name">
    <vt:lpwstr>Internal Only</vt:lpwstr>
  </property>
  <property fmtid="{D5CDD505-2E9C-101B-9397-08002B2CF9AE}" pid="6" name="MSIP_Label_e31ac907-69c7-41f8-b132-f74e8ef934a2_SiteId">
    <vt:lpwstr>c6c6e603-a213-46ca-8926-75ec27c93e6f</vt:lpwstr>
  </property>
  <property fmtid="{D5CDD505-2E9C-101B-9397-08002B2CF9AE}" pid="7" name="MSIP_Label_e31ac907-69c7-41f8-b132-f74e8ef934a2_ActionId">
    <vt:lpwstr>6f29f64b-99c2-4b6a-86ed-f0e0ad8ecdef</vt:lpwstr>
  </property>
  <property fmtid="{D5CDD505-2E9C-101B-9397-08002B2CF9AE}" pid="8" name="MSIP_Label_e31ac907-69c7-41f8-b132-f74e8ef934a2_ContentBits">
    <vt:lpwstr>0</vt:lpwstr>
  </property>
</Properties>
</file>